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7" r:id="rId2"/>
    <p:sldId id="263" r:id="rId3"/>
    <p:sldId id="258" r:id="rId4"/>
    <p:sldId id="259" r:id="rId5"/>
    <p:sldId id="260" r:id="rId6"/>
    <p:sldId id="261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68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 autoAdjust="0"/>
    <p:restoredTop sz="94660"/>
  </p:normalViewPr>
  <p:slideViewPr>
    <p:cSldViewPr>
      <p:cViewPr>
        <p:scale>
          <a:sx n="90" d="100"/>
          <a:sy n="90" d="100"/>
        </p:scale>
        <p:origin x="-1234" y="-1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0128D5-BD48-4DE1-BCE5-985D854A301D}" type="datetimeFigureOut">
              <a:rPr lang="en-US" smtClean="0"/>
              <a:pPr/>
              <a:t>9/14/2020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537259-7758-45AE-A042-A1A527B868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178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37259-7758-45AE-A042-A1A527B868F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37259-7758-45AE-A042-A1A527B868F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37259-7758-45AE-A042-A1A527B868F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37259-7758-45AE-A042-A1A527B868F3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5A94F-BA1B-4A14-9CB1-913EA5FD115A}" type="datetimeFigureOut">
              <a:rPr lang="en-US" smtClean="0"/>
              <a:pPr/>
              <a:t>9/14/2020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8A501-BA48-40B1-9C18-BBDAECF5FE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5A94F-BA1B-4A14-9CB1-913EA5FD115A}" type="datetimeFigureOut">
              <a:rPr lang="en-US" smtClean="0"/>
              <a:pPr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8A501-BA48-40B1-9C18-BBDAECF5FE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5A94F-BA1B-4A14-9CB1-913EA5FD115A}" type="datetimeFigureOut">
              <a:rPr lang="en-US" smtClean="0"/>
              <a:pPr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8A501-BA48-40B1-9C18-BBDAECF5FE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5A94F-BA1B-4A14-9CB1-913EA5FD115A}" type="datetimeFigureOut">
              <a:rPr lang="en-US" smtClean="0"/>
              <a:pPr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8A501-BA48-40B1-9C18-BBDAECF5FE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5A94F-BA1B-4A14-9CB1-913EA5FD115A}" type="datetimeFigureOut">
              <a:rPr lang="en-US" smtClean="0"/>
              <a:pPr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8A501-BA48-40B1-9C18-BBDAECF5FE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5A94F-BA1B-4A14-9CB1-913EA5FD115A}" type="datetimeFigureOut">
              <a:rPr lang="en-US" smtClean="0"/>
              <a:pPr/>
              <a:t>9/14/2020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8A501-BA48-40B1-9C18-BBDAECF5FE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5A94F-BA1B-4A14-9CB1-913EA5FD115A}" type="datetimeFigureOut">
              <a:rPr lang="en-US" smtClean="0"/>
              <a:pPr/>
              <a:t>9/14/2020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8A501-BA48-40B1-9C18-BBDAECF5FE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5A94F-BA1B-4A14-9CB1-913EA5FD115A}" type="datetimeFigureOut">
              <a:rPr lang="en-US" smtClean="0"/>
              <a:pPr/>
              <a:t>9/14/2020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98A501-BA48-40B1-9C18-BBDAECF5FE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5A94F-BA1B-4A14-9CB1-913EA5FD115A}" type="datetimeFigureOut">
              <a:rPr lang="en-US" smtClean="0"/>
              <a:pPr/>
              <a:t>9/14/2020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8A501-BA48-40B1-9C18-BBDAECF5FE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5A94F-BA1B-4A14-9CB1-913EA5FD115A}" type="datetimeFigureOut">
              <a:rPr lang="en-US" smtClean="0"/>
              <a:pPr/>
              <a:t>9/14/2020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4398A501-BA48-40B1-9C18-BBDAECF5FE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78F5A94F-BA1B-4A14-9CB1-913EA5FD115A}" type="datetimeFigureOut">
              <a:rPr lang="en-US" smtClean="0"/>
              <a:pPr/>
              <a:t>9/14/2020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8A501-BA48-40B1-9C18-BBDAECF5FE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8F5A94F-BA1B-4A14-9CB1-913EA5FD115A}" type="datetimeFigureOut">
              <a:rPr lang="en-US" smtClean="0"/>
              <a:pPr/>
              <a:t>9/14/2020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4398A501-BA48-40B1-9C18-BBDAECF5FE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4600"/>
            <a:ext cx="8229600" cy="1524000"/>
          </a:xfrm>
          <a:solidFill>
            <a:schemeClr val="bg1">
              <a:lumMod val="65000"/>
              <a:lumOff val="3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5400" dirty="0" smtClean="0"/>
              <a:t>DATA COLLECTION</a:t>
            </a:r>
            <a:endParaRPr lang="en-US" sz="54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600" dirty="0" smtClean="0"/>
              <a:t>Merits and Demerits of  secondary data</a:t>
            </a:r>
            <a:r>
              <a:rPr lang="en-US" sz="4800" dirty="0" smtClean="0"/>
              <a:t/>
            </a:r>
            <a:br>
              <a:rPr lang="en-US" sz="4800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7467600" cy="4906963"/>
          </a:xfrm>
        </p:spPr>
        <p:txBody>
          <a:bodyPr/>
          <a:lstStyle/>
          <a:p>
            <a:r>
              <a:rPr lang="en-US" dirty="0" smtClean="0"/>
              <a:t>Demerits </a:t>
            </a:r>
          </a:p>
          <a:p>
            <a:r>
              <a:rPr lang="en-US" sz="2800" dirty="0" smtClean="0"/>
              <a:t>High cost</a:t>
            </a:r>
          </a:p>
          <a:p>
            <a:r>
              <a:rPr lang="en-US" sz="2800" dirty="0" smtClean="0"/>
              <a:t>Time consuming</a:t>
            </a:r>
          </a:p>
          <a:p>
            <a:r>
              <a:rPr lang="en-US" sz="2800" dirty="0" smtClean="0"/>
              <a:t>Inaccurate feedbacks</a:t>
            </a:r>
          </a:p>
          <a:p>
            <a:r>
              <a:rPr lang="en-US" sz="2800" dirty="0" smtClean="0"/>
              <a:t>More number of resources is required</a:t>
            </a:r>
            <a:endParaRPr lang="en-US" sz="2800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305800" cy="544068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3" name="Picture 2" descr="nature wallpaper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600200" y="3124200"/>
            <a:ext cx="6477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600" dirty="0" smtClean="0">
                <a:solidFill>
                  <a:srgbClr val="7030A0"/>
                </a:solidFill>
              </a:rPr>
              <a:t>Thank you!</a:t>
            </a:r>
            <a:endParaRPr lang="en-US" sz="96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 of  data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05800" cy="4953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To obtain information</a:t>
            </a:r>
          </a:p>
          <a:p>
            <a:r>
              <a:rPr lang="en-US" sz="2800" dirty="0" smtClean="0"/>
              <a:t>To keep on records</a:t>
            </a:r>
          </a:p>
          <a:p>
            <a:r>
              <a:rPr lang="en-US" sz="2800" dirty="0" smtClean="0"/>
              <a:t>To make decision about important issues</a:t>
            </a:r>
          </a:p>
          <a:p>
            <a:r>
              <a:rPr lang="en-US" sz="2800" dirty="0" smtClean="0"/>
              <a:t>To pass information to others</a:t>
            </a:r>
            <a:endParaRPr lang="en-US" sz="2800" dirty="0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762000"/>
            <a:ext cx="78486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The collection of data is the primary step in statistical investigation . collection of data  is a process of enumeration</a:t>
            </a:r>
            <a:r>
              <a:rPr lang="en-US" sz="3200" baseline="0" dirty="0" smtClean="0"/>
              <a:t> together with the proper recording  of research . The success of the enquiry depends upon proper collection of data . Data collected by the researcher come under two broad categories.</a:t>
            </a:r>
          </a:p>
          <a:p>
            <a:r>
              <a:rPr lang="en-US" sz="3200" dirty="0" smtClean="0"/>
              <a:t>1.Primary data</a:t>
            </a:r>
          </a:p>
          <a:p>
            <a:r>
              <a:rPr lang="en-US" sz="3200" dirty="0" smtClean="0"/>
              <a:t>2.Secondary data</a:t>
            </a:r>
            <a:endParaRPr lang="en-US" sz="3200" dirty="0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077200" cy="1143000"/>
          </a:xfrm>
          <a:solidFill>
            <a:schemeClr val="bg1">
              <a:lumMod val="65000"/>
              <a:lumOff val="35000"/>
            </a:schemeClr>
          </a:solidFill>
        </p:spPr>
        <p:txBody>
          <a:bodyPr/>
          <a:lstStyle/>
          <a:p>
            <a:pPr algn="ctr"/>
            <a:r>
              <a:rPr lang="en-US" dirty="0" smtClean="0"/>
              <a:t>PRIMARY DATA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85800" y="1600201"/>
            <a:ext cx="77724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Primary</a:t>
            </a:r>
            <a:r>
              <a:rPr lang="en-US" sz="2400" baseline="0" dirty="0" smtClean="0"/>
              <a:t> data are those data which are collected for the first time .In other words the primary</a:t>
            </a:r>
            <a:r>
              <a:rPr lang="en-US" sz="2400" dirty="0" smtClean="0"/>
              <a:t> data  are original in character. These data is collected by the researcher or through investigators or enumerators for first time census survey of population ,automobiles ,livestock ,court  records , personal  diaries ,personal documents etc are coming under this category. Primary data is the information generated to meet the specific requirements of the investigation at hand.</a:t>
            </a:r>
            <a:endParaRPr lang="en-US" sz="2400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153400" cy="944880"/>
          </a:xfrm>
          <a:solidFill>
            <a:schemeClr val="bg1">
              <a:lumMod val="65000"/>
              <a:lumOff val="35000"/>
            </a:schemeClr>
          </a:solidFill>
        </p:spPr>
        <p:txBody>
          <a:bodyPr/>
          <a:lstStyle/>
          <a:p>
            <a:pPr algn="ctr"/>
            <a:r>
              <a:rPr lang="en-US" dirty="0" smtClean="0"/>
              <a:t>SECONDARY DATA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33400" y="1447800"/>
            <a:ext cx="7848600" cy="34163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en-US" sz="2400" dirty="0" smtClean="0"/>
              <a:t>The secondary data are those data which have already been collected ,tabulated and presented in some form by someone else for</a:t>
            </a:r>
            <a:r>
              <a:rPr lang="en-US" sz="2400" baseline="0" dirty="0" smtClean="0"/>
              <a:t> some other purpose .It means data that are already available . Economics surveys of the government of </a:t>
            </a:r>
            <a:r>
              <a:rPr lang="en-US" sz="2400" dirty="0" smtClean="0"/>
              <a:t>I</a:t>
            </a:r>
            <a:r>
              <a:rPr lang="en-US" sz="2400" baseline="0" dirty="0" smtClean="0"/>
              <a:t>ndia .Economic reviews published by various state governments , census data ,and relating to agriculture, industry, forestry , education etc</a:t>
            </a:r>
            <a:r>
              <a:rPr lang="en-US" sz="2400" dirty="0" smtClean="0"/>
              <a:t> </a:t>
            </a:r>
            <a:r>
              <a:rPr lang="en-US" sz="2400" baseline="0" dirty="0" smtClean="0"/>
              <a:t>by</a:t>
            </a:r>
            <a:r>
              <a:rPr lang="en-US" sz="2400" dirty="0" smtClean="0"/>
              <a:t> the government are the examples of secondary data .The secondary data are in  the form of finished products.</a:t>
            </a:r>
            <a:r>
              <a:rPr lang="en-US" sz="2400" baseline="0" dirty="0" smtClean="0"/>
              <a:t> </a:t>
            </a:r>
            <a:endParaRPr lang="en-US" sz="2400" dirty="0"/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79248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primary data         secondary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3657600" cy="50593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Real time</a:t>
            </a:r>
          </a:p>
          <a:p>
            <a:r>
              <a:rPr lang="en-US" sz="2400" dirty="0" smtClean="0"/>
              <a:t>Sure about the sources</a:t>
            </a:r>
          </a:p>
          <a:p>
            <a:r>
              <a:rPr lang="en-US" sz="2400" dirty="0" smtClean="0"/>
              <a:t>Can answer research </a:t>
            </a:r>
            <a:r>
              <a:rPr lang="en-US" sz="2400" dirty="0" smtClean="0"/>
              <a:t>question</a:t>
            </a:r>
          </a:p>
          <a:p>
            <a:pPr marL="36576" indent="0">
              <a:buNone/>
            </a:pPr>
            <a:r>
              <a:rPr lang="en-US" sz="2400" dirty="0" smtClean="0"/>
              <a:t>    </a:t>
            </a:r>
            <a:r>
              <a:rPr lang="en-US" sz="2400" dirty="0" smtClean="0"/>
              <a:t>Cost and time</a:t>
            </a:r>
            <a:endParaRPr lang="en-US" sz="2400" dirty="0" smtClean="0"/>
          </a:p>
          <a:p>
            <a:r>
              <a:rPr lang="en-US" sz="2400" dirty="0" smtClean="0"/>
              <a:t>Can avoid bias</a:t>
            </a:r>
          </a:p>
          <a:p>
            <a:r>
              <a:rPr lang="en-US" sz="2400" dirty="0" smtClean="0"/>
              <a:t>More flexible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3886200" cy="5059363"/>
          </a:xfrm>
        </p:spPr>
        <p:txBody>
          <a:bodyPr/>
          <a:lstStyle/>
          <a:p>
            <a:r>
              <a:rPr lang="en-US" dirty="0" smtClean="0"/>
              <a:t>Past data</a:t>
            </a:r>
          </a:p>
          <a:p>
            <a:r>
              <a:rPr lang="en-US" dirty="0" smtClean="0"/>
              <a:t>Not sure about sources</a:t>
            </a:r>
          </a:p>
          <a:p>
            <a:r>
              <a:rPr lang="en-US" dirty="0" smtClean="0"/>
              <a:t>Refining the research problem</a:t>
            </a:r>
          </a:p>
          <a:p>
            <a:pPr marL="36576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smtClean="0"/>
              <a:t>Cheap </a:t>
            </a:r>
            <a:r>
              <a:rPr lang="en-US" dirty="0" smtClean="0"/>
              <a:t>and no time</a:t>
            </a:r>
          </a:p>
          <a:p>
            <a:r>
              <a:rPr lang="en-US" dirty="0" smtClean="0"/>
              <a:t>Bias can’t e ruled out</a:t>
            </a:r>
          </a:p>
          <a:p>
            <a:r>
              <a:rPr lang="en-US" dirty="0" smtClean="0"/>
              <a:t>Less flexible</a:t>
            </a:r>
            <a:endParaRPr lang="en-US" dirty="0"/>
          </a:p>
        </p:txBody>
      </p:sp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Merits and Demerits of  primary data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7848600" cy="51054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Merits</a:t>
            </a:r>
          </a:p>
          <a:p>
            <a:r>
              <a:rPr lang="en-US" sz="2400" dirty="0" smtClean="0"/>
              <a:t>Targeted issues are addressed</a:t>
            </a:r>
          </a:p>
          <a:p>
            <a:r>
              <a:rPr lang="en-US" sz="2400" dirty="0" smtClean="0"/>
              <a:t>Data interpretation is better</a:t>
            </a:r>
          </a:p>
          <a:p>
            <a:r>
              <a:rPr lang="en-US" sz="2400" dirty="0" smtClean="0"/>
              <a:t>Efficient spending for information </a:t>
            </a:r>
          </a:p>
          <a:p>
            <a:r>
              <a:rPr lang="en-US" sz="2400" dirty="0" smtClean="0"/>
              <a:t>Decency of Data</a:t>
            </a:r>
          </a:p>
          <a:p>
            <a:r>
              <a:rPr lang="en-US" sz="2400" dirty="0" smtClean="0"/>
              <a:t>Addresses specific Research issues</a:t>
            </a:r>
          </a:p>
          <a:p>
            <a:r>
              <a:rPr lang="en-US" sz="2400" dirty="0" smtClean="0"/>
              <a:t>Greater control</a:t>
            </a:r>
          </a:p>
          <a:p>
            <a:endParaRPr lang="en-US" sz="2400" dirty="0" smtClean="0"/>
          </a:p>
          <a:p>
            <a:endParaRPr lang="en-US" sz="2400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24800" cy="1143000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Merits and Demerits of  primary data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077200" cy="4953000"/>
          </a:xfrm>
        </p:spPr>
        <p:txBody>
          <a:bodyPr/>
          <a:lstStyle/>
          <a:p>
            <a:r>
              <a:rPr lang="en-US" dirty="0" smtClean="0"/>
              <a:t>Demerits</a:t>
            </a:r>
          </a:p>
          <a:p>
            <a:r>
              <a:rPr lang="en-US" sz="2400" dirty="0" smtClean="0"/>
              <a:t>High cost</a:t>
            </a:r>
          </a:p>
          <a:p>
            <a:r>
              <a:rPr lang="en-US" sz="2400" dirty="0" smtClean="0"/>
              <a:t>Time consuming</a:t>
            </a:r>
          </a:p>
          <a:p>
            <a:r>
              <a:rPr lang="en-US" sz="2400" dirty="0" smtClean="0"/>
              <a:t>Inaccurate feed-backs</a:t>
            </a:r>
          </a:p>
          <a:p>
            <a:r>
              <a:rPr lang="en-US" sz="2400" dirty="0" smtClean="0"/>
              <a:t>More number of resources is required </a:t>
            </a:r>
            <a:endParaRPr lang="en-US" sz="2400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7696200" cy="1447800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/>
              <a:t>Merits and Demerits of  secondary data</a:t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7772400" cy="4983163"/>
          </a:xfrm>
        </p:spPr>
        <p:txBody>
          <a:bodyPr/>
          <a:lstStyle/>
          <a:p>
            <a:r>
              <a:rPr lang="en-US" sz="3200" dirty="0" smtClean="0"/>
              <a:t>Merits</a:t>
            </a:r>
          </a:p>
          <a:p>
            <a:r>
              <a:rPr lang="en-US" sz="2400" dirty="0" smtClean="0"/>
              <a:t>Ease of access</a:t>
            </a:r>
          </a:p>
          <a:p>
            <a:r>
              <a:rPr lang="en-US" sz="2400" dirty="0" smtClean="0"/>
              <a:t>Low cost to acquire</a:t>
            </a:r>
          </a:p>
          <a:p>
            <a:r>
              <a:rPr lang="en-US" sz="2400" dirty="0" smtClean="0"/>
              <a:t>Clarification of research question</a:t>
            </a:r>
          </a:p>
          <a:p>
            <a:r>
              <a:rPr lang="en-US" sz="2400" dirty="0" smtClean="0"/>
              <a:t>May answer research question</a:t>
            </a:r>
            <a:endParaRPr lang="en-US" sz="24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286</TotalTime>
  <Words>388</Words>
  <Application>Microsoft Office PowerPoint</Application>
  <PresentationFormat>On-screen Show (4:3)</PresentationFormat>
  <Paragraphs>57</Paragraphs>
  <Slides>11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Technic</vt:lpstr>
      <vt:lpstr>DATA COLLECTION</vt:lpstr>
      <vt:lpstr>Purpose of  data collection</vt:lpstr>
      <vt:lpstr>PowerPoint Presentation</vt:lpstr>
      <vt:lpstr>PRIMARY DATA</vt:lpstr>
      <vt:lpstr>SECONDARY DATA</vt:lpstr>
      <vt:lpstr>primary data         secondary data</vt:lpstr>
      <vt:lpstr>Merits and Demerits of  primary data</vt:lpstr>
      <vt:lpstr>Merits and Demerits of  primary data</vt:lpstr>
      <vt:lpstr>Merits and Demerits of  secondary data  </vt:lpstr>
      <vt:lpstr>Merits and Demerits of  secondary data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COLLECTION</dc:title>
  <dc:creator>user</dc:creator>
  <cp:lastModifiedBy>Lenovo</cp:lastModifiedBy>
  <cp:revision>19</cp:revision>
  <dcterms:created xsi:type="dcterms:W3CDTF">2020-05-07T07:12:37Z</dcterms:created>
  <dcterms:modified xsi:type="dcterms:W3CDTF">2020-09-14T03:54:14Z</dcterms:modified>
</cp:coreProperties>
</file>